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9" r:id="rId7"/>
    <p:sldId id="273" r:id="rId8"/>
    <p:sldId id="274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1" r:id="rId18"/>
    <p:sldId id="282" r:id="rId19"/>
  </p:sldIdLst>
  <p:sldSz cx="18288000" cy="10287000"/>
  <p:notesSz cx="6858000" cy="9144000"/>
  <p:embeddedFontLs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08751-A8AB-4D71-888D-560D255010A5}" v="107" dt="2024-07-24T20:44:32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02" autoAdjust="0"/>
  </p:normalViewPr>
  <p:slideViewPr>
    <p:cSldViewPr>
      <p:cViewPr varScale="1">
        <p:scale>
          <a:sx n="74" d="100"/>
          <a:sy n="74" d="100"/>
        </p:scale>
        <p:origin x="5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Millar" userId="a21018df-3bce-43c5-a928-08b416d5cb71" providerId="ADAL" clId="{53208751-A8AB-4D71-888D-560D255010A5}"/>
    <pc:docChg chg="undo custSel addSld delSld modSld sldOrd">
      <pc:chgData name="Jackie Millar" userId="a21018df-3bce-43c5-a928-08b416d5cb71" providerId="ADAL" clId="{53208751-A8AB-4D71-888D-560D255010A5}" dt="2024-07-24T20:44:32.788" v="174" actId="20577"/>
      <pc:docMkLst>
        <pc:docMk/>
      </pc:docMkLst>
      <pc:sldChg chg="del">
        <pc:chgData name="Jackie Millar" userId="a21018df-3bce-43c5-a928-08b416d5cb71" providerId="ADAL" clId="{53208751-A8AB-4D71-888D-560D255010A5}" dt="2024-07-24T20:32:43.761" v="5" actId="47"/>
        <pc:sldMkLst>
          <pc:docMk/>
          <pc:sldMk cId="1798737769" sldId="268"/>
        </pc:sldMkLst>
      </pc:sldChg>
      <pc:sldChg chg="del ord">
        <pc:chgData name="Jackie Millar" userId="a21018df-3bce-43c5-a928-08b416d5cb71" providerId="ADAL" clId="{53208751-A8AB-4D71-888D-560D255010A5}" dt="2024-07-24T20:34:50.334" v="11" actId="47"/>
        <pc:sldMkLst>
          <pc:docMk/>
          <pc:sldMk cId="4132269267" sldId="270"/>
        </pc:sldMkLst>
      </pc:sldChg>
      <pc:sldChg chg="add del setBg">
        <pc:chgData name="Jackie Millar" userId="a21018df-3bce-43c5-a928-08b416d5cb71" providerId="ADAL" clId="{53208751-A8AB-4D71-888D-560D255010A5}" dt="2024-07-24T20:32:41.406" v="4" actId="47"/>
        <pc:sldMkLst>
          <pc:docMk/>
          <pc:sldMk cId="600188047" sldId="272"/>
        </pc:sldMkLst>
      </pc:sldChg>
      <pc:sldChg chg="add del setBg">
        <pc:chgData name="Jackie Millar" userId="a21018df-3bce-43c5-a928-08b416d5cb71" providerId="ADAL" clId="{53208751-A8AB-4D71-888D-560D255010A5}" dt="2024-07-24T20:33:42.969" v="8"/>
        <pc:sldMkLst>
          <pc:docMk/>
          <pc:sldMk cId="2574901627" sldId="272"/>
        </pc:sldMkLst>
      </pc:sldChg>
      <pc:sldChg chg="add del setBg">
        <pc:chgData name="Jackie Millar" userId="a21018df-3bce-43c5-a928-08b416d5cb71" providerId="ADAL" clId="{53208751-A8AB-4D71-888D-560D255010A5}" dt="2024-07-24T20:31:44.723" v="1"/>
        <pc:sldMkLst>
          <pc:docMk/>
          <pc:sldMk cId="3224258386" sldId="272"/>
        </pc:sldMkLst>
      </pc:sldChg>
      <pc:sldChg chg="modSp add mod">
        <pc:chgData name="Jackie Millar" userId="a21018df-3bce-43c5-a928-08b416d5cb71" providerId="ADAL" clId="{53208751-A8AB-4D71-888D-560D255010A5}" dt="2024-07-24T20:39:57.405" v="73" actId="20577"/>
        <pc:sldMkLst>
          <pc:docMk/>
          <pc:sldMk cId="244336069" sldId="273"/>
        </pc:sldMkLst>
        <pc:spChg chg="mod">
          <ac:chgData name="Jackie Millar" userId="a21018df-3bce-43c5-a928-08b416d5cb71" providerId="ADAL" clId="{53208751-A8AB-4D71-888D-560D255010A5}" dt="2024-07-24T20:39:57.405" v="73" actId="20577"/>
          <ac:spMkLst>
            <pc:docMk/>
            <pc:sldMk cId="244336069" sldId="273"/>
            <ac:spMk id="4" creationId="{8E92178A-D780-FE2E-82BF-0ECD0D55D4DF}"/>
          </ac:spMkLst>
        </pc:spChg>
      </pc:sldChg>
      <pc:sldChg chg="add del setBg">
        <pc:chgData name="Jackie Millar" userId="a21018df-3bce-43c5-a928-08b416d5cb71" providerId="ADAL" clId="{53208751-A8AB-4D71-888D-560D255010A5}" dt="2024-07-24T20:33:42.969" v="8"/>
        <pc:sldMkLst>
          <pc:docMk/>
          <pc:sldMk cId="615525878" sldId="274"/>
        </pc:sldMkLst>
      </pc:sldChg>
      <pc:sldChg chg="add del setBg">
        <pc:chgData name="Jackie Millar" userId="a21018df-3bce-43c5-a928-08b416d5cb71" providerId="ADAL" clId="{53208751-A8AB-4D71-888D-560D255010A5}" dt="2024-07-24T20:33:42.969" v="8"/>
        <pc:sldMkLst>
          <pc:docMk/>
          <pc:sldMk cId="3147547669" sldId="275"/>
        </pc:sldMkLst>
      </pc:sldChg>
      <pc:sldChg chg="add del setBg">
        <pc:chgData name="Jackie Millar" userId="a21018df-3bce-43c5-a928-08b416d5cb71" providerId="ADAL" clId="{53208751-A8AB-4D71-888D-560D255010A5}" dt="2024-07-24T20:33:42.969" v="8"/>
        <pc:sldMkLst>
          <pc:docMk/>
          <pc:sldMk cId="2629141600" sldId="276"/>
        </pc:sldMkLst>
      </pc:sldChg>
      <pc:sldChg chg="add del setBg">
        <pc:chgData name="Jackie Millar" userId="a21018df-3bce-43c5-a928-08b416d5cb71" providerId="ADAL" clId="{53208751-A8AB-4D71-888D-560D255010A5}" dt="2024-07-24T20:33:42.969" v="8"/>
        <pc:sldMkLst>
          <pc:docMk/>
          <pc:sldMk cId="746251508" sldId="277"/>
        </pc:sldMkLst>
      </pc:sldChg>
      <pc:sldChg chg="add del setBg">
        <pc:chgData name="Jackie Millar" userId="a21018df-3bce-43c5-a928-08b416d5cb71" providerId="ADAL" clId="{53208751-A8AB-4D71-888D-560D255010A5}" dt="2024-07-24T20:33:42.969" v="8"/>
        <pc:sldMkLst>
          <pc:docMk/>
          <pc:sldMk cId="3685512811" sldId="278"/>
        </pc:sldMkLst>
      </pc:sldChg>
      <pc:sldChg chg="modSp add mod">
        <pc:chgData name="Jackie Millar" userId="a21018df-3bce-43c5-a928-08b416d5cb71" providerId="ADAL" clId="{53208751-A8AB-4D71-888D-560D255010A5}" dt="2024-07-24T20:35:35.898" v="12" actId="6549"/>
        <pc:sldMkLst>
          <pc:docMk/>
          <pc:sldMk cId="1994382845" sldId="279"/>
        </pc:sldMkLst>
        <pc:spChg chg="mod">
          <ac:chgData name="Jackie Millar" userId="a21018df-3bce-43c5-a928-08b416d5cb71" providerId="ADAL" clId="{53208751-A8AB-4D71-888D-560D255010A5}" dt="2024-07-24T20:35:35.898" v="12" actId="6549"/>
          <ac:spMkLst>
            <pc:docMk/>
            <pc:sldMk cId="1994382845" sldId="279"/>
            <ac:spMk id="4" creationId="{0E657A99-007A-417E-7079-C99FF2CF370C}"/>
          </ac:spMkLst>
        </pc:spChg>
      </pc:sldChg>
      <pc:sldChg chg="add del setBg">
        <pc:chgData name="Jackie Millar" userId="a21018df-3bce-43c5-a928-08b416d5cb71" providerId="ADAL" clId="{53208751-A8AB-4D71-888D-560D255010A5}" dt="2024-07-24T20:33:37.671" v="7"/>
        <pc:sldMkLst>
          <pc:docMk/>
          <pc:sldMk cId="2083718452" sldId="279"/>
        </pc:sldMkLst>
      </pc:sldChg>
      <pc:sldChg chg="modSp add del mod setBg">
        <pc:chgData name="Jackie Millar" userId="a21018df-3bce-43c5-a928-08b416d5cb71" providerId="ADAL" clId="{53208751-A8AB-4D71-888D-560D255010A5}" dt="2024-07-24T20:36:35.862" v="41" actId="20577"/>
        <pc:sldMkLst>
          <pc:docMk/>
          <pc:sldMk cId="1661673410" sldId="280"/>
        </pc:sldMkLst>
        <pc:spChg chg="mod">
          <ac:chgData name="Jackie Millar" userId="a21018df-3bce-43c5-a928-08b416d5cb71" providerId="ADAL" clId="{53208751-A8AB-4D71-888D-560D255010A5}" dt="2024-07-24T20:36:35.862" v="41" actId="20577"/>
          <ac:spMkLst>
            <pc:docMk/>
            <pc:sldMk cId="1661673410" sldId="280"/>
            <ac:spMk id="4" creationId="{8E92178A-D780-FE2E-82BF-0ECD0D55D4DF}"/>
          </ac:spMkLst>
        </pc:spChg>
      </pc:sldChg>
      <pc:sldChg chg="modSp add mod">
        <pc:chgData name="Jackie Millar" userId="a21018df-3bce-43c5-a928-08b416d5cb71" providerId="ADAL" clId="{53208751-A8AB-4D71-888D-560D255010A5}" dt="2024-07-24T20:37:37.905" v="71" actId="6549"/>
        <pc:sldMkLst>
          <pc:docMk/>
          <pc:sldMk cId="1335209315" sldId="281"/>
        </pc:sldMkLst>
        <pc:spChg chg="mod">
          <ac:chgData name="Jackie Millar" userId="a21018df-3bce-43c5-a928-08b416d5cb71" providerId="ADAL" clId="{53208751-A8AB-4D71-888D-560D255010A5}" dt="2024-07-24T20:37:37.905" v="71" actId="6549"/>
          <ac:spMkLst>
            <pc:docMk/>
            <pc:sldMk cId="1335209315" sldId="281"/>
            <ac:spMk id="4" creationId="{8E92178A-D780-FE2E-82BF-0ECD0D55D4DF}"/>
          </ac:spMkLst>
        </pc:spChg>
      </pc:sldChg>
      <pc:sldChg chg="modSp add modAnim">
        <pc:chgData name="Jackie Millar" userId="a21018df-3bce-43c5-a928-08b416d5cb71" providerId="ADAL" clId="{53208751-A8AB-4D71-888D-560D255010A5}" dt="2024-07-24T20:44:32.788" v="174" actId="20577"/>
        <pc:sldMkLst>
          <pc:docMk/>
          <pc:sldMk cId="4098178928" sldId="282"/>
        </pc:sldMkLst>
        <pc:spChg chg="mod">
          <ac:chgData name="Jackie Millar" userId="a21018df-3bce-43c5-a928-08b416d5cb71" providerId="ADAL" clId="{53208751-A8AB-4D71-888D-560D255010A5}" dt="2024-07-24T20:44:32.788" v="174" actId="20577"/>
          <ac:spMkLst>
            <pc:docMk/>
            <pc:sldMk cId="4098178928" sldId="282"/>
            <ac:spMk id="4" creationId="{07207199-4500-7967-283D-626F4CD76F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26DE5-9533-453E-B79D-679F705C1C72}" type="datetimeFigureOut">
              <a:rPr lang="en-NZ" smtClean="0"/>
              <a:t>25/07/2024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6E0F-4D81-43B3-A65E-9E3793593B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35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1896" y="2312153"/>
            <a:ext cx="10084207" cy="4535745"/>
          </a:xfrm>
          <a:custGeom>
            <a:avLst/>
            <a:gdLst/>
            <a:ahLst/>
            <a:cxnLst/>
            <a:rect l="l" t="t" r="r" b="b"/>
            <a:pathLst>
              <a:path w="10084207" h="4535745">
                <a:moveTo>
                  <a:pt x="0" y="0"/>
                </a:moveTo>
                <a:lnTo>
                  <a:pt x="10084208" y="0"/>
                </a:lnTo>
                <a:lnTo>
                  <a:pt x="10084208" y="4535745"/>
                </a:lnTo>
                <a:lnTo>
                  <a:pt x="0" y="4535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669997" y="6962187"/>
            <a:ext cx="13010132" cy="3114038"/>
          </a:xfrm>
          <a:custGeom>
            <a:avLst/>
            <a:gdLst/>
            <a:ahLst/>
            <a:cxnLst/>
            <a:rect l="l" t="t" r="r" b="b"/>
            <a:pathLst>
              <a:path w="13010132" h="3114038">
                <a:moveTo>
                  <a:pt x="0" y="0"/>
                </a:moveTo>
                <a:lnTo>
                  <a:pt x="13010132" y="0"/>
                </a:lnTo>
                <a:lnTo>
                  <a:pt x="13010132" y="3114038"/>
                </a:lnTo>
                <a:lnTo>
                  <a:pt x="0" y="3114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752685" y="6178032"/>
            <a:ext cx="10151457" cy="2503099"/>
          </a:xfrm>
          <a:custGeom>
            <a:avLst/>
            <a:gdLst/>
            <a:ahLst/>
            <a:cxnLst/>
            <a:rect l="l" t="t" r="r" b="b"/>
            <a:pathLst>
              <a:path w="10151457" h="2503099">
                <a:moveTo>
                  <a:pt x="0" y="0"/>
                </a:moveTo>
                <a:lnTo>
                  <a:pt x="10151457" y="0"/>
                </a:lnTo>
                <a:lnTo>
                  <a:pt x="10151457" y="2503099"/>
                </a:lnTo>
                <a:lnTo>
                  <a:pt x="0" y="2503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3489" y="-85725"/>
            <a:ext cx="4135385" cy="1832345"/>
          </a:xfrm>
          <a:custGeom>
            <a:avLst/>
            <a:gdLst/>
            <a:ahLst/>
            <a:cxnLst/>
            <a:rect l="l" t="t" r="r" b="b"/>
            <a:pathLst>
              <a:path w="4135385" h="1832345">
                <a:moveTo>
                  <a:pt x="0" y="0"/>
                </a:moveTo>
                <a:lnTo>
                  <a:pt x="4135385" y="0"/>
                </a:lnTo>
                <a:lnTo>
                  <a:pt x="4135385" y="1832345"/>
                </a:lnTo>
                <a:lnTo>
                  <a:pt x="0" y="1832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1333500" y="3989338"/>
            <a:ext cx="1562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Example: </a:t>
            </a:r>
            <a:b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4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 </a:t>
            </a: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24-7 Prayer meeting that </a:t>
            </a:r>
            <a:r>
              <a:rPr kumimoji="0" lang="en-NZ" sz="4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never happened…</a:t>
            </a:r>
            <a:b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and resolving to NOT </a:t>
            </a: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‘create the wave’…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1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8F594E-ACC8-AF8E-1CEB-43935FE7F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F80F82-9CDA-E79A-41E1-31B747043D1E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57A99-007A-417E-7079-C99FF2CF370C}"/>
              </a:ext>
            </a:extLst>
          </p:cNvPr>
          <p:cNvSpPr txBox="1"/>
          <p:nvPr/>
        </p:nvSpPr>
        <p:spPr>
          <a:xfrm>
            <a:off x="838200" y="1257300"/>
            <a:ext cx="16916400" cy="8453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Putting it all together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Matthew 28: 16 –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Let’s get practical with prayer practices in missional leadership.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(P</a:t>
            </a: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ptos" panose="020B0004020202020204" pitchFamily="34" charset="0"/>
              </a:rPr>
              <a:t>rayer practices to ensure we allow God (not self, or the world) to shape our leadership and the mission</a:t>
            </a: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Two Examples: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Lectio Divina</a:t>
            </a:r>
            <a:endParaRPr kumimoji="0" lang="en-NZ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</a:t>
            </a: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Followed by unpacking/debriefing in groups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~ what was helpful or difficult about the exercise?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~ can you use this practice in your ministry or leadership team?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 facilitated prayer time of listening to God (Jackie)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Followed by unpacking/debriefing in groups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~ what was helpful or difficult about the exercise?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~ can you use this practice in your ministry or leadership team?</a:t>
            </a:r>
            <a:endParaRPr kumimoji="0" lang="en-NZ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38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1447800" y="1257300"/>
            <a:ext cx="1562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Lectio Divina / Ignatian Contemplation: 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READ. REFLECT. IMAGINE. READ. ASK.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4464D-3B85-FD0F-5546-076840E08D82}"/>
              </a:ext>
            </a:extLst>
          </p:cNvPr>
          <p:cNvSpPr txBox="1"/>
          <p:nvPr/>
        </p:nvSpPr>
        <p:spPr>
          <a:xfrm>
            <a:off x="1257300" y="3254524"/>
            <a:ext cx="1600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the eleven disciples went to Galilee,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mountain where Jesus had told them to go.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they saw him, they worshiped him; but some doubted.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Jesus came to them and said,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authority in heaven and on earth has been given to me.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Therefore go and make disciples of all nations, baptizing them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Father and of the Son and of the Holy Spirit,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teaching them to obey everything I have commanded you. </a:t>
            </a: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surely I am with you always, to the very end of the age.”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7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1447800" y="1257300"/>
            <a:ext cx="15621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Listening: 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READ. LISTEN. ASK. LISTEN.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4464D-3B85-FD0F-5546-076840E08D82}"/>
              </a:ext>
            </a:extLst>
          </p:cNvPr>
          <p:cNvSpPr txBox="1"/>
          <p:nvPr/>
        </p:nvSpPr>
        <p:spPr>
          <a:xfrm>
            <a:off x="1257300" y="3254524"/>
            <a:ext cx="1600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the eleven disciples went to Galilee,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mountain where Jesus had told them to go.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they saw him, they worshiped him; but some doubted.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Jesus came to them and said,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authority in heaven and on earth has been given to me.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Therefore go and make disciples of all nations, baptizing them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Father and of the Son and of the Holy Spirit, 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teaching them to obey everything I have commanded you. </a:t>
            </a: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surely I am with you always, to the very end of the age.”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0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DFB043-D852-AD09-BA1A-5C3A0F57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6323B0-A729-EC71-0FD9-763F81DCCEE5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07199-4500-7967-283D-626F4CD76FF9}"/>
              </a:ext>
            </a:extLst>
          </p:cNvPr>
          <p:cNvSpPr txBox="1"/>
          <p:nvPr/>
        </p:nvSpPr>
        <p:spPr>
          <a:xfrm>
            <a:off x="609600" y="876300"/>
            <a:ext cx="17068800" cy="932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n-NZ" sz="40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Putting it all together – a facilitated conversation (Jackie) </a:t>
            </a:r>
          </a:p>
          <a:p>
            <a:pPr algn="r">
              <a:spcAft>
                <a:spcPts val="800"/>
              </a:spcAft>
            </a:pPr>
            <a:r>
              <a:rPr lang="en-NZ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Matthew 28: 16 – 20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few questions, to start the conversation, where we all can contribute.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well do we know our region? Our suburb, wider community, city or town. Should we even be praying for our region? Needs of the region? Strengths of the region?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we work alongside and pray for – NPOs, other churches, community groups etc? How? Who is coordinating </a:t>
            </a:r>
            <a:r>
              <a:rPr lang="en-NZ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we ‘do’ missional leadership without prayer? Do we want to?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we encouraging the people we lead to be in prayer for ‘others’, what does our personal prayer time look like for the region?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praying for the region at a ministry or church level? Why should we?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dirty="0">
                <a:latin typeface="+mj-lt"/>
              </a:rPr>
              <a:t>Do we need more prayer meetings or can we tweak and work off what is already there, in our context?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dirty="0">
                <a:latin typeface="+mj-lt"/>
              </a:rPr>
              <a:t>How vague or specific, how cautious or bold are our prayers – individually and corporately? </a:t>
            </a:r>
            <a:endParaRPr lang="en-NZ" sz="2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NZ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support one another – in different </a:t>
            </a:r>
            <a:r>
              <a:rPr lang="en-NZ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churches?</a:t>
            </a:r>
            <a:endParaRPr lang="en-N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DFB043-D852-AD09-BA1A-5C3A0F57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6323B0-A729-EC71-0FD9-763F81DCCEE5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07199-4500-7967-283D-626F4CD76FF9}"/>
              </a:ext>
            </a:extLst>
          </p:cNvPr>
          <p:cNvSpPr txBox="1"/>
          <p:nvPr/>
        </p:nvSpPr>
        <p:spPr>
          <a:xfrm>
            <a:off x="609600" y="876300"/>
            <a:ext cx="17068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n-NZ" sz="40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Putting it all together – a facilitated conversation (Jackie) </a:t>
            </a:r>
          </a:p>
          <a:p>
            <a:pPr algn="r">
              <a:spcAft>
                <a:spcPts val="800"/>
              </a:spcAft>
            </a:pPr>
            <a:r>
              <a:rPr lang="en-NZ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Matthew 28: 16 – 20</a:t>
            </a:r>
          </a:p>
          <a:p>
            <a:pPr algn="r">
              <a:spcAft>
                <a:spcPts val="800"/>
              </a:spcAft>
            </a:pPr>
            <a:endParaRPr lang="en-NZ" sz="4000" b="1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endParaRPr lang="en-NZ" sz="4000" b="1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NZ" sz="40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NZ" sz="4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Missional Leadership and its practical, day-to-day outworking </a:t>
            </a:r>
          </a:p>
          <a:p>
            <a:pPr algn="ctr">
              <a:spcAft>
                <a:spcPts val="800"/>
              </a:spcAft>
            </a:pPr>
            <a:r>
              <a:rPr lang="en-NZ" sz="4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is to be soaked in prayer.</a:t>
            </a:r>
          </a:p>
        </p:txBody>
      </p:sp>
    </p:spTree>
    <p:extLst>
      <p:ext uri="{BB962C8B-B14F-4D97-AF65-F5344CB8AC3E}">
        <p14:creationId xmlns:p14="http://schemas.microsoft.com/office/powerpoint/2010/main" val="409817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2087">
            <a:off x="14708801" y="8514022"/>
            <a:ext cx="5924282" cy="1418005"/>
          </a:xfrm>
          <a:custGeom>
            <a:avLst/>
            <a:gdLst/>
            <a:ahLst/>
            <a:cxnLst/>
            <a:rect l="l" t="t" r="r" b="b"/>
            <a:pathLst>
              <a:path w="5924282" h="1418005">
                <a:moveTo>
                  <a:pt x="0" y="0"/>
                </a:moveTo>
                <a:lnTo>
                  <a:pt x="5924282" y="0"/>
                </a:lnTo>
                <a:lnTo>
                  <a:pt x="5924282" y="1418006"/>
                </a:lnTo>
                <a:lnTo>
                  <a:pt x="0" y="1418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124199" y="-1790699"/>
            <a:ext cx="21779464" cy="12284286"/>
          </a:xfrm>
          <a:custGeom>
            <a:avLst/>
            <a:gdLst/>
            <a:ahLst/>
            <a:cxnLst/>
            <a:rect l="l" t="t" r="r" b="b"/>
            <a:pathLst>
              <a:path w="21656961" h="12182041">
                <a:moveTo>
                  <a:pt x="0" y="0"/>
                </a:moveTo>
                <a:lnTo>
                  <a:pt x="21656961" y="0"/>
                </a:lnTo>
                <a:lnTo>
                  <a:pt x="21656961" y="12182041"/>
                </a:lnTo>
                <a:lnTo>
                  <a:pt x="0" y="12182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27" r="-10527"/>
            </a:stretch>
          </a:blipFill>
        </p:spPr>
        <p:txBody>
          <a:bodyPr/>
          <a:lstStyle/>
          <a:p>
            <a:r>
              <a:rPr lang="en-US"/>
              <a:t>Having unpacked how missional leadership is shaped by prayer in Session One, Session Two aims to put region-specific, practical next steps in place. Join us for a facilitated conversation that welcomes a collaborative church approach with a heart for our communities and region, based on Matthew 28: 16 - 20</a:t>
            </a:r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1625191" y="5309310"/>
            <a:ext cx="6293401" cy="2830690"/>
          </a:xfrm>
          <a:custGeom>
            <a:avLst/>
            <a:gdLst/>
            <a:ahLst/>
            <a:cxnLst/>
            <a:rect l="l" t="t" r="r" b="b"/>
            <a:pathLst>
              <a:path w="6293401" h="2830690">
                <a:moveTo>
                  <a:pt x="0" y="0"/>
                </a:moveTo>
                <a:lnTo>
                  <a:pt x="6293401" y="0"/>
                </a:lnTo>
                <a:lnTo>
                  <a:pt x="6293401" y="2830690"/>
                </a:lnTo>
                <a:lnTo>
                  <a:pt x="0" y="2830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377541" y="7706502"/>
            <a:ext cx="6293401" cy="1551798"/>
          </a:xfrm>
          <a:custGeom>
            <a:avLst/>
            <a:gdLst/>
            <a:ahLst/>
            <a:cxnLst/>
            <a:rect l="l" t="t" r="r" b="b"/>
            <a:pathLst>
              <a:path w="6293401" h="1551798">
                <a:moveTo>
                  <a:pt x="0" y="0"/>
                </a:moveTo>
                <a:lnTo>
                  <a:pt x="6293401" y="0"/>
                </a:lnTo>
                <a:lnTo>
                  <a:pt x="6293401" y="1551798"/>
                </a:lnTo>
                <a:lnTo>
                  <a:pt x="0" y="1551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91FA1-59AE-5FB4-DBCD-D3395F5DA552}"/>
              </a:ext>
            </a:extLst>
          </p:cNvPr>
          <p:cNvSpPr txBox="1"/>
          <p:nvPr/>
        </p:nvSpPr>
        <p:spPr>
          <a:xfrm>
            <a:off x="0" y="2095500"/>
            <a:ext cx="11049001" cy="592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Having unpacked how missional leadership is shaped by prayer in Session One, Session Two aims to put region-specific, practical next steps in place.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Join us for a facilitated conversation that welcomes a collaborative church approach with a heart for our communities and region, based on Matthew 28: 16 - 20.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Let’s get practical!</a:t>
            </a:r>
            <a:endParaRPr lang="en-NZ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4A8F6-1B1C-1D33-2DD4-2C32AAEE88E7}"/>
              </a:ext>
            </a:extLst>
          </p:cNvPr>
          <p:cNvSpPr txBox="1"/>
          <p:nvPr/>
        </p:nvSpPr>
        <p:spPr>
          <a:xfrm>
            <a:off x="1066800" y="647700"/>
            <a:ext cx="16002000" cy="9192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Z" sz="40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Missional Leadership is Shaped by Prayer</a:t>
            </a:r>
          </a:p>
          <a:p>
            <a:pPr algn="r"/>
            <a:r>
              <a:rPr lang="en-NZ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Matthew 28: 16 - 20</a:t>
            </a:r>
            <a:endParaRPr lang="en-NZ" sz="40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b="1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</a:t>
            </a:r>
            <a:r>
              <a:rPr lang="en-NZ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ession </a:t>
            </a:r>
            <a:r>
              <a:rPr lang="en-NZ" sz="2400" b="1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</a:t>
            </a:r>
            <a:r>
              <a:rPr lang="en-NZ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ne</a:t>
            </a:r>
            <a:r>
              <a:rPr lang="en-NZ" sz="2400" b="1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Summary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~ We lead with the mission in mind = missional leadership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~ Prayer shapes and impacts our leadership and the mission.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kern="1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~ We considered the mission and leadership in light of:</a:t>
            </a:r>
          </a:p>
          <a:p>
            <a:r>
              <a:rPr lang="en-NZ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	</a:t>
            </a:r>
            <a:r>
              <a:rPr lang="en-NZ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Our plans, the world’s plans, or God’s plans? 	Our timing, the world’s timing, or God’s timing?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NZ" sz="24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What is God’s mission? </a:t>
            </a:r>
            <a:r>
              <a:rPr lang="en-NZ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Is Matt 28: 19 God’s mission too?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b="1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Consider </a:t>
            </a:r>
            <a:r>
              <a:rPr lang="en-NZ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Luke 4: 18 – 19, Acts 13:22 and Ps 146: 5 – 10 and discuss what is on God’s heart.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NZ" sz="24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God’s mission is what is on his heart for humanity and is intertwined in establishing his kingdom rule on Earth.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NZ" sz="2400" kern="1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NZ" sz="2400" kern="1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Key themes – Justice, righteousness, mercy, for all to know him, reconciliation, freedom, salvation, relationship, and love.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1333500" y="4229100"/>
            <a:ext cx="156210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How Prayer Impacts Our Leadership and The Mission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Matthew 28: 16 – 20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3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1333500" y="3568710"/>
            <a:ext cx="15621000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There is a </a:t>
            </a: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relationship</a:t>
            </a: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between: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a) the </a:t>
            </a: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POWER</a:t>
            </a: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of prayer to shape us</a:t>
            </a:r>
            <a:b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(including Leadership or Mission)</a:t>
            </a:r>
            <a:b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and b) the </a:t>
            </a: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SPIRIT</a:t>
            </a: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of the prayers we pray…</a:t>
            </a:r>
            <a:endParaRPr kumimoji="0" lang="en-NZ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2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1447800" y="1257300"/>
            <a:ext cx="15621000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Matthew 28: 16 – 20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4464D-3B85-FD0F-5546-076840E08D82}"/>
              </a:ext>
            </a:extLst>
          </p:cNvPr>
          <p:cNvSpPr txBox="1"/>
          <p:nvPr/>
        </p:nvSpPr>
        <p:spPr>
          <a:xfrm>
            <a:off x="1257300" y="3695700"/>
            <a:ext cx="1600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Then the eleven disciples went to Galilee, to the mountain where Jesus had told them to go. 17 When they saw him, they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worshiped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him; but some doubted. 18 Then Jesus came to them and said, “All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authority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heaven and on earth has been given to me.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Therefore go and make disciples of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all nations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baptizing them in the name of the Father and of the Son and of the Holy Spirit, 20 and teaching them to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obey everything I have commanded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you. And surely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I am with you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always, to the very end of the age.”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0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838200" y="3045490"/>
            <a:ext cx="16611600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“Lord, bless my leadership efforts…?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Or “Lord, use me for your mission, shape me as a leader…”</a:t>
            </a:r>
          </a:p>
        </p:txBody>
      </p:sp>
    </p:spTree>
    <p:extLst>
      <p:ext uri="{BB962C8B-B14F-4D97-AF65-F5344CB8AC3E}">
        <p14:creationId xmlns:p14="http://schemas.microsoft.com/office/powerpoint/2010/main" val="314754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838200" y="3045490"/>
            <a:ext cx="1661160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“Lord, bless my leadership efforts…?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Or “Lord, use me for your mission, shape me as a leader…”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NZ" sz="4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“Lord, bless my ministry/mission…?”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Or “Lord, align us to your mission, focus/expand us…”</a:t>
            </a:r>
          </a:p>
        </p:txBody>
      </p:sp>
    </p:spTree>
    <p:extLst>
      <p:ext uri="{BB962C8B-B14F-4D97-AF65-F5344CB8AC3E}">
        <p14:creationId xmlns:p14="http://schemas.microsoft.com/office/powerpoint/2010/main" val="262914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B2FE8A-A558-63A1-8511-85938454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4EDD42-17EE-92F2-28BB-01D2DAAE9AF8}"/>
              </a:ext>
            </a:extLst>
          </p:cNvPr>
          <p:cNvSpPr/>
          <p:nvPr/>
        </p:nvSpPr>
        <p:spPr>
          <a:xfrm>
            <a:off x="0" y="0"/>
            <a:ext cx="6677675" cy="3939322"/>
          </a:xfrm>
          <a:custGeom>
            <a:avLst/>
            <a:gdLst/>
            <a:ahLst/>
            <a:cxnLst/>
            <a:rect l="l" t="t" r="r" b="b"/>
            <a:pathLst>
              <a:path w="6677675" h="3939322">
                <a:moveTo>
                  <a:pt x="0" y="0"/>
                </a:moveTo>
                <a:lnTo>
                  <a:pt x="6677675" y="0"/>
                </a:lnTo>
                <a:lnTo>
                  <a:pt x="6677675" y="3939322"/>
                </a:lnTo>
                <a:lnTo>
                  <a:pt x="0" y="393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2178A-D780-FE2E-82BF-0ECD0D55D4DF}"/>
              </a:ext>
            </a:extLst>
          </p:cNvPr>
          <p:cNvSpPr txBox="1"/>
          <p:nvPr/>
        </p:nvSpPr>
        <p:spPr>
          <a:xfrm>
            <a:off x="1333500" y="3989338"/>
            <a:ext cx="1562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Prayer shaping Leadership or Mission</a:t>
            </a:r>
            <a:b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is less about </a:t>
            </a:r>
            <a:r>
              <a:rPr kumimoji="0" lang="en-NZ" sz="4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success &amp; statistics</a:t>
            </a:r>
            <a:b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r>
              <a:rPr kumimoji="0" lang="en-NZ" sz="4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and more about </a:t>
            </a:r>
            <a:r>
              <a:rPr kumimoji="0" lang="en-NZ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relationship &amp; faithfulness…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5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064e63-ed66-4316-b8c8-acf766df3c2d" xsi:nil="true"/>
    <lcf76f155ced4ddcb4097134ff3c332f xmlns="5b787112-a2df-47e2-b6fa-961b82131c33">
      <Terms xmlns="http://schemas.microsoft.com/office/infopath/2007/PartnerControls"/>
    </lcf76f155ced4ddcb4097134ff3c332f>
    <Notes0 xmlns="5b787112-a2df-47e2-b6fa-961b82131c33" xsi:nil="true"/>
    <Image xmlns="5b787112-a2df-47e2-b6fa-961b82131c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B0FA8A458E54EB3C916384274EFE7" ma:contentTypeVersion="20" ma:contentTypeDescription="Create a new document." ma:contentTypeScope="" ma:versionID="669b3195ccf9479d42f1e6c6f2a610c6">
  <xsd:schema xmlns:xsd="http://www.w3.org/2001/XMLSchema" xmlns:xs="http://www.w3.org/2001/XMLSchema" xmlns:p="http://schemas.microsoft.com/office/2006/metadata/properties" xmlns:ns2="5b787112-a2df-47e2-b6fa-961b82131c33" xmlns:ns3="dc064e63-ed66-4316-b8c8-acf766df3c2d" targetNamespace="http://schemas.microsoft.com/office/2006/metadata/properties" ma:root="true" ma:fieldsID="fa90f2cc5728f56b7e8dba4f5012e4b4" ns2:_="" ns3:_="">
    <xsd:import namespace="5b787112-a2df-47e2-b6fa-961b82131c33"/>
    <xsd:import namespace="dc064e63-ed66-4316-b8c8-acf766df3c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Notes0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mag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87112-a2df-47e2-b6fa-961b82131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0" ma:index="18" nillable="true" ma:displayName="Notes" ma:format="Dropdown" ma:internalName="Notes0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1c7281c-57cf-4909-afe4-4e42d36229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Image" ma:index="26" nillable="true" ma:displayName="Image" ma:format="Thumbnail" ma:internalName="Imag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64e63-ed66-4316-b8c8-acf766df3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fea1b2-40eb-4b02-9e7b-d6e24a5cbe10}" ma:internalName="TaxCatchAll" ma:showField="CatchAllData" ma:web="dc064e63-ed66-4316-b8c8-acf766df3c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DEFC5-27F7-4890-A3EF-5FFB189CB0C6}">
  <ds:schemaRefs>
    <ds:schemaRef ds:uri="http://schemas.microsoft.com/office/2006/metadata/properties"/>
    <ds:schemaRef ds:uri="http://schemas.microsoft.com/office/infopath/2007/PartnerControls"/>
    <ds:schemaRef ds:uri="dc064e63-ed66-4316-b8c8-acf766df3c2d"/>
    <ds:schemaRef ds:uri="5b787112-a2df-47e2-b6fa-961b82131c33"/>
  </ds:schemaRefs>
</ds:datastoreItem>
</file>

<file path=customXml/itemProps2.xml><?xml version="1.0" encoding="utf-8"?>
<ds:datastoreItem xmlns:ds="http://schemas.openxmlformats.org/officeDocument/2006/customXml" ds:itemID="{6721C274-F89D-4AB3-AAD2-44D50252B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787112-a2df-47e2-b6fa-961b82131c33"/>
    <ds:schemaRef ds:uri="dc064e63-ed66-4316-b8c8-acf766df3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C40C45-50FA-4EB0-9E33-E9795DD11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1174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Source Sans Pro</vt:lpstr>
      <vt:lpstr>Aptos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Regional Summit Slides</dc:title>
  <dc:creator>Jackie Millar</dc:creator>
  <cp:lastModifiedBy>Jackie Millar</cp:lastModifiedBy>
  <cp:revision>3</cp:revision>
  <dcterms:created xsi:type="dcterms:W3CDTF">2006-08-16T00:00:00Z</dcterms:created>
  <dcterms:modified xsi:type="dcterms:W3CDTF">2024-07-24T20:44:37Z</dcterms:modified>
  <dc:identifier>DAF8tnlm11A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0x010100B2AB0FA8A458E54EB3C916384274EFE7</vt:lpwstr>
  </property>
  <property fmtid="{D5CDD505-2E9C-101B-9397-08002B2CF9AE}" pid="3" name="MediaServiceImageTags">
    <vt:lpwstr/>
  </property>
</Properties>
</file>